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4" name="Google Shape;144;p5"/>
          <p:cNvGrpSpPr/>
          <p:nvPr/>
        </p:nvGrpSpPr>
        <p:grpSpPr>
          <a:xfrm>
            <a:off x="95351" y="1392509"/>
            <a:ext cx="7581691" cy="5901"/>
            <a:chOff x="1890075" y="5241175"/>
            <a:chExt cx="4240556" cy="257700"/>
          </a:xfrm>
        </p:grpSpPr>
        <p:sp>
          <p:nvSpPr>
            <p:cNvPr id="145" name="Google Shape;14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6" name="Google Shape;14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49" name="Google Shape;149;p5"/>
          <p:cNvGrpSpPr/>
          <p:nvPr/>
        </p:nvGrpSpPr>
        <p:grpSpPr>
          <a:xfrm>
            <a:off x="95351" y="4211846"/>
            <a:ext cx="7581691" cy="5901"/>
            <a:chOff x="1890075" y="5241175"/>
            <a:chExt cx="4240556" cy="257700"/>
          </a:xfrm>
        </p:grpSpPr>
        <p:sp>
          <p:nvSpPr>
            <p:cNvPr id="150" name="Google Shape;150;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1" name="Google Shape;151;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4" name="Google Shape;154;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5" name="Google Shape;155;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357032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442854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82584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59" name="Google Shape;159;p5"/>
          <p:cNvGrpSpPr/>
          <p:nvPr/>
        </p:nvGrpSpPr>
        <p:grpSpPr>
          <a:xfrm>
            <a:off x="95351" y="8114634"/>
            <a:ext cx="7581691" cy="5901"/>
            <a:chOff x="1890075" y="5241175"/>
            <a:chExt cx="4240556" cy="257700"/>
          </a:xfrm>
        </p:grpSpPr>
        <p:sp>
          <p:nvSpPr>
            <p:cNvPr id="160" name="Google Shape;160;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1" name="Google Shape;161;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4" name="Google Shape;164;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5" name="Shape 16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6" name="Shape 166"/>
        <p:cNvGrpSpPr/>
        <p:nvPr/>
      </p:nvGrpSpPr>
      <p:grpSpPr>
        <a:xfrm>
          <a:off x="0" y="0"/>
          <a:ext cx="0" cy="0"/>
          <a:chOff x="0" y="0"/>
          <a:chExt cx="0" cy="0"/>
        </a:xfrm>
      </p:grpSpPr>
      <p:cxnSp>
        <p:nvCxnSpPr>
          <p:cNvPr id="167" name="Google Shape;167;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8" name="Google Shape;168;p7"/>
          <p:cNvCxnSpPr>
            <a:stCxn id="169"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0" name="Google Shape;170;p7"/>
          <p:cNvGrpSpPr/>
          <p:nvPr/>
        </p:nvGrpSpPr>
        <p:grpSpPr>
          <a:xfrm>
            <a:off x="190320" y="1357857"/>
            <a:ext cx="7581691" cy="5901"/>
            <a:chOff x="1890075" y="5241175"/>
            <a:chExt cx="4240556" cy="257700"/>
          </a:xfrm>
        </p:grpSpPr>
        <p:sp>
          <p:nvSpPr>
            <p:cNvPr id="169" name="Google Shape;169;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1" name="Google Shape;171;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4" name="Google Shape;174;p7"/>
          <p:cNvGrpSpPr/>
          <p:nvPr/>
        </p:nvGrpSpPr>
        <p:grpSpPr>
          <a:xfrm>
            <a:off x="190320" y="1388959"/>
            <a:ext cx="7581691" cy="5901"/>
            <a:chOff x="1890075" y="5241175"/>
            <a:chExt cx="4240556" cy="257700"/>
          </a:xfrm>
        </p:grpSpPr>
        <p:sp>
          <p:nvSpPr>
            <p:cNvPr id="175" name="Google Shape;175;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6" name="Google Shape;176;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9" name="Google Shape;179;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0" name="Google Shape;180;p7"/>
          <p:cNvGrpSpPr/>
          <p:nvPr/>
        </p:nvGrpSpPr>
        <p:grpSpPr>
          <a:xfrm>
            <a:off x="372224" y="1650425"/>
            <a:ext cx="137818" cy="187200"/>
            <a:chOff x="507100" y="1997600"/>
            <a:chExt cx="158375" cy="187200"/>
          </a:xfrm>
        </p:grpSpPr>
        <p:sp>
          <p:nvSpPr>
            <p:cNvPr id="181" name="Google Shape;181;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4" name="Google Shape;184;p7"/>
          <p:cNvGrpSpPr/>
          <p:nvPr/>
        </p:nvGrpSpPr>
        <p:grpSpPr>
          <a:xfrm>
            <a:off x="3196549" y="1650425"/>
            <a:ext cx="137818" cy="187200"/>
            <a:chOff x="507100" y="1997600"/>
            <a:chExt cx="158375" cy="187200"/>
          </a:xfrm>
        </p:grpSpPr>
        <p:sp>
          <p:nvSpPr>
            <p:cNvPr id="185" name="Google Shape;185;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8" name="Google Shape;188;p7"/>
          <p:cNvGrpSpPr/>
          <p:nvPr/>
        </p:nvGrpSpPr>
        <p:grpSpPr>
          <a:xfrm>
            <a:off x="3196549" y="4473625"/>
            <a:ext cx="137818" cy="187200"/>
            <a:chOff x="507100" y="1997600"/>
            <a:chExt cx="158375" cy="187200"/>
          </a:xfrm>
        </p:grpSpPr>
        <p:sp>
          <p:nvSpPr>
            <p:cNvPr id="189" name="Google Shape;189;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7"/>
          <p:cNvGrpSpPr/>
          <p:nvPr/>
        </p:nvGrpSpPr>
        <p:grpSpPr>
          <a:xfrm>
            <a:off x="172050" y="5100163"/>
            <a:ext cx="2852450" cy="4958106"/>
            <a:chOff x="404700" y="4541500"/>
            <a:chExt cx="2852450" cy="5007177"/>
          </a:xfrm>
        </p:grpSpPr>
        <p:sp>
          <p:nvSpPr>
            <p:cNvPr id="192" name="Google Shape;192;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5" name="Google Shape;195;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8" name="Google Shape;198;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199" name="Google Shape;199;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0" name="Shape 200"/>
        <p:cNvGrpSpPr/>
        <p:nvPr/>
      </p:nvGrpSpPr>
      <p:grpSpPr>
        <a:xfrm>
          <a:off x="0" y="0"/>
          <a:ext cx="0" cy="0"/>
          <a:chOff x="0" y="0"/>
          <a:chExt cx="0" cy="0"/>
        </a:xfrm>
      </p:grpSpPr>
      <p:sp>
        <p:nvSpPr>
          <p:cNvPr id="201" name="Google Shape;201;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2" name="Google Shape;202;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3" name="Google Shape;203;p8"/>
          <p:cNvGrpSpPr/>
          <p:nvPr/>
        </p:nvGrpSpPr>
        <p:grpSpPr>
          <a:xfrm>
            <a:off x="95351" y="1392509"/>
            <a:ext cx="7581691" cy="5901"/>
            <a:chOff x="1890075" y="5241175"/>
            <a:chExt cx="4240556" cy="257700"/>
          </a:xfrm>
        </p:grpSpPr>
        <p:sp>
          <p:nvSpPr>
            <p:cNvPr id="204" name="Google Shape;204;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8"/>
          <p:cNvGrpSpPr/>
          <p:nvPr/>
        </p:nvGrpSpPr>
        <p:grpSpPr>
          <a:xfrm>
            <a:off x="95351" y="4542984"/>
            <a:ext cx="7581691" cy="5901"/>
            <a:chOff x="1890075" y="5241175"/>
            <a:chExt cx="4240556" cy="257700"/>
          </a:xfrm>
        </p:grpSpPr>
        <p:sp>
          <p:nvSpPr>
            <p:cNvPr id="209" name="Google Shape;20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3" name="Google Shape;213;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4" name="Google Shape;214;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7" name="Google Shape;217;p8"/>
          <p:cNvGrpSpPr/>
          <p:nvPr/>
        </p:nvGrpSpPr>
        <p:grpSpPr>
          <a:xfrm>
            <a:off x="95351" y="7971759"/>
            <a:ext cx="7581691" cy="5901"/>
            <a:chOff x="1890075" y="5241175"/>
            <a:chExt cx="4240556" cy="257700"/>
          </a:xfrm>
        </p:grpSpPr>
        <p:sp>
          <p:nvSpPr>
            <p:cNvPr id="218" name="Google Shape;218;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9" name="Google Shape;219;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2" name="Google Shape;222;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9"/>
          <p:cNvSpPr txBox="1"/>
          <p:nvPr/>
        </p:nvSpPr>
        <p:spPr>
          <a:xfrm>
            <a:off x="432000" y="240175"/>
            <a:ext cx="69084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fontScale="92500"/>
          </a:bodyPr>
          <a:lstStyle/>
          <a:p>
            <a:pPr indent="0" lvl="0" marL="0" rtl="0" algn="ctr">
              <a:lnSpc>
                <a:spcPct val="95000"/>
              </a:lnSpc>
              <a:spcBef>
                <a:spcPts val="0"/>
              </a:spcBef>
              <a:spcAft>
                <a:spcPts val="0"/>
              </a:spcAft>
              <a:buNone/>
            </a:pPr>
            <a:r>
              <a:rPr b="1" lang="en" sz="1800">
                <a:solidFill>
                  <a:srgbClr val="000000"/>
                </a:solidFill>
                <a:latin typeface="Google Sans SemiBold"/>
                <a:ea typeface="Google Sans SemiBold"/>
                <a:cs typeface="Google Sans SemiBold"/>
                <a:sym typeface="Google Sans SemiBold"/>
              </a:rPr>
              <a:t>Statistical Review and A/B Testing for New York City TLC</a:t>
            </a:r>
            <a:r>
              <a:rPr b="1" lang="en" sz="1800">
                <a:solidFill>
                  <a:srgbClr val="000000"/>
                </a:solidFill>
                <a:latin typeface="Google Sans SemiBold"/>
                <a:ea typeface="Google Sans SemiBold"/>
                <a:cs typeface="Google Sans SemiBold"/>
                <a:sym typeface="Google Sans SemiBold"/>
              </a:rPr>
              <a:t> P</a:t>
            </a:r>
            <a:r>
              <a:rPr b="1" lang="en" sz="1800">
                <a:solidFill>
                  <a:srgbClr val="000000"/>
                </a:solidFill>
                <a:latin typeface="Google Sans SemiBold"/>
                <a:ea typeface="Google Sans SemiBold"/>
                <a:cs typeface="Google Sans SemiBold"/>
                <a:sym typeface="Google Sans SemiBold"/>
              </a:rPr>
              <a:t>roject</a:t>
            </a:r>
            <a:endParaRPr b="1" sz="1800" u="sng">
              <a:solidFill>
                <a:srgbClr val="000000"/>
              </a:solidFill>
              <a:latin typeface="Google Sans SemiBold"/>
              <a:ea typeface="Google Sans SemiBold"/>
              <a:cs typeface="Google Sans SemiBold"/>
              <a:sym typeface="Google Sans SemiBold"/>
            </a:endParaRPr>
          </a:p>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228" name="Google Shape;228;p9"/>
          <p:cNvSpPr txBox="1"/>
          <p:nvPr/>
        </p:nvSpPr>
        <p:spPr>
          <a:xfrm>
            <a:off x="1763100" y="705525"/>
            <a:ext cx="42462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a:t>
            </a:r>
            <a:endParaRPr sz="1200">
              <a:latin typeface="PT Sans Narrow"/>
              <a:ea typeface="PT Sans Narrow"/>
              <a:cs typeface="PT Sans Narrow"/>
              <a:sym typeface="PT Sans Narrow"/>
            </a:endParaRPr>
          </a:p>
          <a:p>
            <a:pPr indent="0" lvl="0" marL="0" rtl="0" algn="ctr">
              <a:lnSpc>
                <a:spcPct val="115000"/>
              </a:lnSpc>
              <a:spcBef>
                <a:spcPts val="0"/>
              </a:spcBef>
              <a:spcAft>
                <a:spcPts val="0"/>
              </a:spcAft>
              <a:buClr>
                <a:srgbClr val="000000"/>
              </a:buClr>
              <a:buSzPts val="1100"/>
              <a:buFont typeface="Arial"/>
              <a:buNone/>
            </a:pPr>
            <a:r>
              <a:rPr lang="en" sz="1200">
                <a:solidFill>
                  <a:srgbClr val="000000"/>
                </a:solidFill>
                <a:latin typeface="PT Sans Narrow"/>
                <a:ea typeface="PT Sans Narrow"/>
                <a:cs typeface="PT Sans Narrow"/>
                <a:sym typeface="PT Sans Narrow"/>
              </a:rPr>
              <a:t>Commission Prepared by </a:t>
            </a:r>
            <a:r>
              <a:rPr b="1" lang="en" sz="1200">
                <a:solidFill>
                  <a:srgbClr val="000000"/>
                </a:solidFill>
                <a:latin typeface="PT Sans Narrow"/>
                <a:ea typeface="PT Sans Narrow"/>
                <a:cs typeface="PT Sans Narrow"/>
                <a:sym typeface="PT Sans Narrow"/>
              </a:rPr>
              <a:t>Automatidata</a:t>
            </a:r>
            <a:endParaRPr sz="1200">
              <a:latin typeface="PT Sans Narrow"/>
              <a:ea typeface="PT Sans Narrow"/>
              <a:cs typeface="PT Sans Narrow"/>
              <a:sym typeface="PT Sans Narrow"/>
            </a:endParaRPr>
          </a:p>
        </p:txBody>
      </p:sp>
      <p:sp>
        <p:nvSpPr>
          <p:cNvPr id="229" name="Google Shape;229;p9"/>
          <p:cNvSpPr txBox="1"/>
          <p:nvPr/>
        </p:nvSpPr>
        <p:spPr>
          <a:xfrm>
            <a:off x="2066475" y="1430125"/>
            <a:ext cx="5540100" cy="87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350"/>
              </a:spcAft>
              <a:buClr>
                <a:srgbClr val="000000"/>
              </a:buClr>
              <a:buSzPts val="1100"/>
              <a:buFont typeface="Arial"/>
              <a:buNone/>
            </a:pPr>
            <a:r>
              <a:rPr lang="en" sz="1200">
                <a:latin typeface="Google Sans"/>
                <a:ea typeface="Google Sans"/>
                <a:cs typeface="Google Sans"/>
                <a:sym typeface="Google Sans"/>
              </a:rPr>
              <a:t>The goal of this project is to predict taxi cab fares prior to each ride. Currently, the focus is on identifying strategies to increase revenue for New York City taxi cab drivers. This phase of the project explores the relationship between total fare amounts and payment methods.</a:t>
            </a:r>
            <a:endParaRPr sz="1300">
              <a:solidFill>
                <a:srgbClr val="666666"/>
              </a:solidFill>
              <a:latin typeface="Roboto"/>
              <a:ea typeface="Roboto"/>
              <a:cs typeface="Roboto"/>
              <a:sym typeface="Roboto"/>
            </a:endParaRPr>
          </a:p>
        </p:txBody>
      </p:sp>
      <p:sp>
        <p:nvSpPr>
          <p:cNvPr id="230" name="Google Shape;230;p9"/>
          <p:cNvSpPr txBox="1"/>
          <p:nvPr/>
        </p:nvSpPr>
        <p:spPr>
          <a:xfrm>
            <a:off x="2066475" y="2304925"/>
            <a:ext cx="5540100" cy="87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12121"/>
                </a:solidFill>
                <a:latin typeface="Google Sans"/>
                <a:ea typeface="Google Sans"/>
                <a:cs typeface="Google Sans"/>
                <a:sym typeface="Google Sans"/>
              </a:rPr>
              <a:t>Taxi cab drivers receive different tip amounts. This project investigates the relationship between total fare amounts and payment methods to determine whether customers paying by credit card tend to have higher total fare amounts compared to those paying with cash.</a:t>
            </a:r>
            <a:endParaRPr sz="1200">
              <a:solidFill>
                <a:srgbClr val="212121"/>
              </a:solidFill>
              <a:latin typeface="Google Sans"/>
              <a:ea typeface="Google Sans"/>
              <a:cs typeface="Google Sans"/>
              <a:sym typeface="Google Sans"/>
            </a:endParaRPr>
          </a:p>
        </p:txBody>
      </p:sp>
      <p:sp>
        <p:nvSpPr>
          <p:cNvPr id="231" name="Google Shape;231;p9"/>
          <p:cNvSpPr txBox="1"/>
          <p:nvPr/>
        </p:nvSpPr>
        <p:spPr>
          <a:xfrm>
            <a:off x="2066475" y="3179725"/>
            <a:ext cx="5540100" cy="87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12121"/>
                </a:solidFill>
                <a:latin typeface="Google Sans"/>
                <a:ea typeface="Google Sans"/>
                <a:cs typeface="Google Sans"/>
                <a:sym typeface="Google Sans"/>
              </a:rPr>
              <a:t>The Automatidata team conducted an A/B test to examine the relationship between credit card payments and total fare amounts. A key business insight from the analysis suggests that promoting credit card payments could potentially increase revenue for taxi drivers.</a:t>
            </a:r>
            <a:endParaRPr sz="1200">
              <a:solidFill>
                <a:srgbClr val="212121"/>
              </a:solidFill>
              <a:latin typeface="Google Sans"/>
              <a:ea typeface="Google Sans"/>
              <a:cs typeface="Google Sans"/>
              <a:sym typeface="Google Sans"/>
            </a:endParaRPr>
          </a:p>
        </p:txBody>
      </p:sp>
      <p:sp>
        <p:nvSpPr>
          <p:cNvPr id="232" name="Google Shape;232;p9"/>
          <p:cNvSpPr txBox="1"/>
          <p:nvPr/>
        </p:nvSpPr>
        <p:spPr>
          <a:xfrm>
            <a:off x="249150" y="4766775"/>
            <a:ext cx="7274100" cy="2534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 sz="1200">
                <a:solidFill>
                  <a:srgbClr val="000000"/>
                </a:solidFill>
                <a:latin typeface="Google Sans"/>
                <a:ea typeface="Google Sans"/>
                <a:cs typeface="Google Sans"/>
                <a:sym typeface="Google Sans"/>
              </a:rPr>
              <a:t>Steps conducted in the A/B test</a:t>
            </a:r>
            <a:endParaRPr b="1" sz="1200">
              <a:solidFill>
                <a:srgbClr val="000000"/>
              </a:solidFill>
              <a:latin typeface="Google Sans"/>
              <a:ea typeface="Google Sans"/>
              <a:cs typeface="Google Sans"/>
              <a:sym typeface="Google Sans"/>
            </a:endParaRPr>
          </a:p>
          <a:p>
            <a:pPr indent="-298450" lvl="0" marL="457200" rtl="0" algn="l">
              <a:lnSpc>
                <a:spcPct val="100000"/>
              </a:lnSpc>
              <a:spcBef>
                <a:spcPts val="1000"/>
              </a:spcBef>
              <a:spcAft>
                <a:spcPts val="0"/>
              </a:spcAft>
              <a:buClr>
                <a:srgbClr val="000000"/>
              </a:buClr>
              <a:buSzPts val="1100"/>
              <a:buFont typeface="Google Sans"/>
              <a:buAutoNum type="arabicPeriod"/>
            </a:pPr>
            <a:r>
              <a:rPr lang="en" sz="1100">
                <a:solidFill>
                  <a:schemeClr val="dk1"/>
                </a:solidFill>
                <a:highlight>
                  <a:schemeClr val="lt1"/>
                </a:highlight>
                <a:latin typeface="Google Sans"/>
                <a:ea typeface="Google Sans"/>
                <a:cs typeface="Google Sans"/>
                <a:sym typeface="Google Sans"/>
              </a:rPr>
              <a:t>Sample data was g</a:t>
            </a:r>
            <a:r>
              <a:rPr lang="en" sz="1100">
                <a:highlight>
                  <a:srgbClr val="FFFFFF"/>
                </a:highlight>
                <a:latin typeface="Google Sans"/>
                <a:ea typeface="Google Sans"/>
                <a:cs typeface="Google Sans"/>
                <a:sym typeface="Google Sans"/>
              </a:rPr>
              <a:t>athered </a:t>
            </a:r>
            <a:r>
              <a:rPr lang="en" sz="1100">
                <a:solidFill>
                  <a:srgbClr val="000000"/>
                </a:solidFill>
                <a:highlight>
                  <a:srgbClr val="FFFFFF"/>
                </a:highlight>
                <a:latin typeface="Google Sans"/>
                <a:ea typeface="Google Sans"/>
                <a:cs typeface="Google Sans"/>
                <a:sym typeface="Google Sans"/>
              </a:rPr>
              <a:t>from an experiment in which customers are randomly selected and divided into two groups which will allows u</a:t>
            </a:r>
            <a:r>
              <a:rPr lang="en" sz="1100">
                <a:highlight>
                  <a:srgbClr val="FFFFFF"/>
                </a:highlight>
                <a:latin typeface="Google Sans"/>
                <a:ea typeface="Google Sans"/>
                <a:cs typeface="Google Sans"/>
                <a:sym typeface="Google Sans"/>
              </a:rPr>
              <a:t>s to </a:t>
            </a:r>
            <a:r>
              <a:rPr lang="en" sz="1100">
                <a:solidFill>
                  <a:schemeClr val="dk1"/>
                </a:solidFill>
                <a:highlight>
                  <a:schemeClr val="lt1"/>
                </a:highlight>
                <a:latin typeface="Google Sans"/>
                <a:ea typeface="Google Sans"/>
                <a:cs typeface="Google Sans"/>
                <a:sym typeface="Google Sans"/>
              </a:rPr>
              <a:t>draw causal conclusions about how payment method affects fare amount</a:t>
            </a:r>
            <a:r>
              <a:rPr lang="en" sz="1100">
                <a:solidFill>
                  <a:srgbClr val="000000"/>
                </a:solidFill>
                <a:highlight>
                  <a:srgbClr val="FFFFFF"/>
                </a:highlight>
                <a:latin typeface="Google Sans"/>
                <a:ea typeface="Google Sans"/>
                <a:cs typeface="Google Sans"/>
                <a:sym typeface="Google Sans"/>
              </a:rPr>
              <a:t>:</a:t>
            </a:r>
            <a:endParaRPr sz="1100">
              <a:solidFill>
                <a:srgbClr val="000000"/>
              </a:solidFill>
              <a:highlight>
                <a:srgbClr val="FFFFFF"/>
              </a:highlight>
              <a:latin typeface="Google Sans"/>
              <a:ea typeface="Google Sans"/>
              <a:cs typeface="Google Sans"/>
              <a:sym typeface="Google Sans"/>
            </a:endParaRPr>
          </a:p>
          <a:p>
            <a:pPr indent="-298450" lvl="1" marL="914400" rtl="0" algn="l">
              <a:lnSpc>
                <a:spcPct val="100000"/>
              </a:lnSpc>
              <a:spcBef>
                <a:spcPts val="1000"/>
              </a:spcBef>
              <a:spcAft>
                <a:spcPts val="0"/>
              </a:spcAft>
              <a:buClr>
                <a:srgbClr val="000000"/>
              </a:buClr>
              <a:buSzPts val="1100"/>
              <a:buFont typeface="Google Sans"/>
              <a:buAutoNum type="alphaLcPeriod"/>
            </a:pPr>
            <a:r>
              <a:rPr lang="en" sz="1100">
                <a:highlight>
                  <a:srgbClr val="FFFFFF"/>
                </a:highlight>
                <a:latin typeface="Google Sans"/>
                <a:ea typeface="Google Sans"/>
                <a:cs typeface="Google Sans"/>
                <a:sym typeface="Google Sans"/>
              </a:rPr>
              <a:t>Customers required to pay with a credit card.</a:t>
            </a:r>
            <a:endParaRPr sz="1100">
              <a:solidFill>
                <a:srgbClr val="000000"/>
              </a:solidFill>
              <a:highlight>
                <a:srgbClr val="FFFFFF"/>
              </a:highlight>
              <a:latin typeface="Google Sans"/>
              <a:ea typeface="Google Sans"/>
              <a:cs typeface="Google Sans"/>
              <a:sym typeface="Google Sans"/>
            </a:endParaRPr>
          </a:p>
          <a:p>
            <a:pPr indent="-298450" lvl="1" marL="914400" rtl="0" algn="l">
              <a:lnSpc>
                <a:spcPct val="100000"/>
              </a:lnSpc>
              <a:spcBef>
                <a:spcPts val="1000"/>
              </a:spcBef>
              <a:spcAft>
                <a:spcPts val="0"/>
              </a:spcAft>
              <a:buClr>
                <a:srgbClr val="000000"/>
              </a:buClr>
              <a:buSzPts val="1100"/>
              <a:buFont typeface="Google Sans"/>
              <a:buAutoNum type="alphaLcPeriod"/>
            </a:pPr>
            <a:r>
              <a:rPr lang="en" sz="1100">
                <a:solidFill>
                  <a:srgbClr val="000000"/>
                </a:solidFill>
                <a:highlight>
                  <a:srgbClr val="FFFFFF"/>
                </a:highlight>
                <a:latin typeface="Google Sans"/>
                <a:ea typeface="Google Sans"/>
                <a:cs typeface="Google Sans"/>
                <a:sym typeface="Google Sans"/>
              </a:rPr>
              <a:t>Customers who are required to pay with cash.</a:t>
            </a:r>
            <a:endParaRPr sz="1100">
              <a:solidFill>
                <a:srgbClr val="000000"/>
              </a:solidFill>
              <a:highlight>
                <a:srgbClr val="FFFFFF"/>
              </a:highlight>
              <a:latin typeface="Google Sans"/>
              <a:ea typeface="Google Sans"/>
              <a:cs typeface="Google Sans"/>
              <a:sym typeface="Google Sans"/>
            </a:endParaRPr>
          </a:p>
          <a:p>
            <a:pPr indent="-298450" lvl="0" marL="457200" rtl="0" algn="l">
              <a:lnSpc>
                <a:spcPct val="100000"/>
              </a:lnSpc>
              <a:spcBef>
                <a:spcPts val="1000"/>
              </a:spcBef>
              <a:spcAft>
                <a:spcPts val="0"/>
              </a:spcAft>
              <a:buSzPts val="1100"/>
              <a:buFont typeface="Google Sans"/>
              <a:buAutoNum type="arabicPeriod"/>
            </a:pPr>
            <a:r>
              <a:rPr lang="en" sz="1100">
                <a:highlight>
                  <a:srgbClr val="FFFFFF"/>
                </a:highlight>
                <a:latin typeface="Google Sans"/>
                <a:ea typeface="Google Sans"/>
                <a:cs typeface="Google Sans"/>
                <a:sym typeface="Google Sans"/>
              </a:rPr>
              <a:t>Calculated descriptive statistics to understand the average total fare amounts for each payment method </a:t>
            </a:r>
            <a:r>
              <a:rPr lang="en" sz="1100">
                <a:solidFill>
                  <a:schemeClr val="dk1"/>
                </a:solidFill>
                <a:highlight>
                  <a:schemeClr val="lt1"/>
                </a:highlight>
                <a:latin typeface="Google Sans"/>
                <a:ea typeface="Google Sans"/>
                <a:cs typeface="Google Sans"/>
                <a:sym typeface="Google Sans"/>
              </a:rPr>
              <a:t>available to the customer</a:t>
            </a:r>
            <a:r>
              <a:rPr lang="en" sz="1100">
                <a:highlight>
                  <a:srgbClr val="FFFFFF"/>
                </a:highlight>
                <a:latin typeface="Google Sans"/>
                <a:ea typeface="Google Sans"/>
                <a:cs typeface="Google Sans"/>
                <a:sym typeface="Google Sans"/>
              </a:rPr>
              <a:t>.</a:t>
            </a:r>
            <a:endParaRPr sz="1100">
              <a:latin typeface="Google Sans"/>
              <a:ea typeface="Google Sans"/>
              <a:cs typeface="Google Sans"/>
              <a:sym typeface="Google Sans"/>
            </a:endParaRPr>
          </a:p>
          <a:p>
            <a:pPr indent="-298450" lvl="0" marL="457200" rtl="0" algn="l">
              <a:lnSpc>
                <a:spcPct val="100000"/>
              </a:lnSpc>
              <a:spcBef>
                <a:spcPts val="1000"/>
              </a:spcBef>
              <a:spcAft>
                <a:spcPts val="1000"/>
              </a:spcAft>
              <a:buSzPts val="1100"/>
              <a:buFont typeface="Google Sans"/>
              <a:buAutoNum type="arabicPeriod"/>
            </a:pPr>
            <a:r>
              <a:rPr lang="en" sz="1100">
                <a:latin typeface="Google Sans"/>
                <a:ea typeface="Google Sans"/>
                <a:cs typeface="Google Sans"/>
                <a:sym typeface="Google Sans"/>
              </a:rPr>
              <a:t>Performed a two-sample t-test to assess whether there is a statistically significant difference in the average total fare between the credit card and cash payment groups.</a:t>
            </a:r>
            <a:endParaRPr sz="1100">
              <a:latin typeface="Google Sans"/>
              <a:ea typeface="Google Sans"/>
              <a:cs typeface="Google Sans"/>
              <a:sym typeface="Google Sans"/>
            </a:endParaRPr>
          </a:p>
        </p:txBody>
      </p:sp>
      <p:sp>
        <p:nvSpPr>
          <p:cNvPr id="233" name="Google Shape;233;p9"/>
          <p:cNvSpPr txBox="1"/>
          <p:nvPr/>
        </p:nvSpPr>
        <p:spPr>
          <a:xfrm>
            <a:off x="249150" y="7158600"/>
            <a:ext cx="7438800" cy="98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00">
              <a:solidFill>
                <a:srgbClr val="212121"/>
              </a:solidFill>
              <a:latin typeface="Google Sans"/>
              <a:ea typeface="Google Sans"/>
              <a:cs typeface="Google Sans"/>
              <a:sym typeface="Google Sans"/>
            </a:endParaRPr>
          </a:p>
          <a:p>
            <a:pPr indent="0" lvl="0" marL="0" rtl="0" algn="l">
              <a:spcBef>
                <a:spcPts val="0"/>
              </a:spcBef>
              <a:spcAft>
                <a:spcPts val="0"/>
              </a:spcAft>
              <a:buNone/>
            </a:pPr>
            <a:r>
              <a:rPr b="1" lang="en" sz="1200">
                <a:solidFill>
                  <a:srgbClr val="212121"/>
                </a:solidFill>
                <a:latin typeface="Google Sans"/>
                <a:ea typeface="Google Sans"/>
                <a:cs typeface="Google Sans"/>
                <a:sym typeface="Google Sans"/>
              </a:rPr>
              <a:t>A/B test results</a:t>
            </a:r>
            <a:endParaRPr b="1" sz="1200">
              <a:solidFill>
                <a:srgbClr val="212121"/>
              </a:solidFill>
              <a:latin typeface="Google Sans"/>
              <a:ea typeface="Google Sans"/>
              <a:cs typeface="Google Sans"/>
              <a:sym typeface="Google Sans"/>
            </a:endParaRPr>
          </a:p>
          <a:p>
            <a:pPr indent="0" lvl="0" marL="0" rtl="0" algn="l">
              <a:spcBef>
                <a:spcPts val="0"/>
              </a:spcBef>
              <a:spcAft>
                <a:spcPts val="0"/>
              </a:spcAft>
              <a:buNone/>
            </a:pPr>
            <a:r>
              <a:t/>
            </a:r>
            <a:endParaRPr b="1" sz="500">
              <a:solidFill>
                <a:srgbClr val="212121"/>
              </a:solidFill>
              <a:latin typeface="Google Sans"/>
              <a:ea typeface="Google Sans"/>
              <a:cs typeface="Google Sans"/>
              <a:sym typeface="Google Sans"/>
            </a:endParaRPr>
          </a:p>
          <a:p>
            <a:pPr indent="0" lvl="0" marL="0" rtl="0" algn="l">
              <a:spcBef>
                <a:spcPts val="0"/>
              </a:spcBef>
              <a:spcAft>
                <a:spcPts val="1000"/>
              </a:spcAft>
              <a:buNone/>
            </a:pPr>
            <a:r>
              <a:rPr lang="en" sz="1100">
                <a:latin typeface="Google Sans"/>
                <a:ea typeface="Google Sans"/>
                <a:cs typeface="Google Sans"/>
                <a:sym typeface="Google Sans"/>
              </a:rPr>
              <a:t>The analysis revealed a statistically significant difference in the average total fare between customers using credit cards and those using cash. Customers who paid with credit cards had higher total fare amounts compared to those who paid with cash.</a:t>
            </a:r>
            <a:endParaRPr sz="1100">
              <a:solidFill>
                <a:srgbClr val="212121"/>
              </a:solidFill>
              <a:latin typeface="Google Sans"/>
              <a:ea typeface="Google Sans"/>
              <a:cs typeface="Google Sans"/>
              <a:sym typeface="Google Sans"/>
            </a:endParaRPr>
          </a:p>
        </p:txBody>
      </p:sp>
      <p:sp>
        <p:nvSpPr>
          <p:cNvPr id="234" name="Google Shape;234;p9"/>
          <p:cNvSpPr txBox="1"/>
          <p:nvPr/>
        </p:nvSpPr>
        <p:spPr>
          <a:xfrm>
            <a:off x="372000" y="8538575"/>
            <a:ext cx="7028400" cy="87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350"/>
              </a:spcAft>
              <a:buNone/>
            </a:pPr>
            <a:r>
              <a:rPr lang="en" sz="1100">
                <a:latin typeface="Google Sans"/>
                <a:ea typeface="Google Sans"/>
                <a:cs typeface="Google Sans"/>
                <a:sym typeface="Google Sans"/>
              </a:rPr>
              <a:t>The Automatidata data team recommends that the New York City TLC actively encourage customers to pay with credit cards and develop strategies to promote this payment method. For example, the TLC could install signs in cabs displaying messages such as “Credit card payments are preferred” and implement a protocol requiring cab drivers to verbally inform passengers of this preference.</a:t>
            </a:r>
            <a:endParaRPr sz="1100">
              <a:solidFill>
                <a:srgbClr val="666666"/>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